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
      <p:font typeface="Plus Jakarta Sans Medium"/>
      <p:regular r:id="rId24"/>
      <p:bold r:id="rId25"/>
      <p:italic r:id="rId26"/>
      <p:boldItalic r:id="rId27"/>
    </p:embeddedFont>
    <p:embeddedFont>
      <p:font typeface="Work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C437B7F-C84E-4463-8BB9-097398E70F27}">
  <a:tblStyle styleId="{2C437B7F-C84E-4463-8BB9-097398E70F27}"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PlusJakartaSansMedium-regular.fntdata"/><Relationship Id="rId23" Type="http://schemas.openxmlformats.org/officeDocument/2006/relationships/font" Target="fonts/PlusJakartaSans-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italic.fntdata"/><Relationship Id="rId25" Type="http://schemas.openxmlformats.org/officeDocument/2006/relationships/font" Target="fonts/PlusJakartaSansMedium-bold.fntdata"/><Relationship Id="rId28" Type="http://schemas.openxmlformats.org/officeDocument/2006/relationships/font" Target="fonts/WorkSans-regular.fntdata"/><Relationship Id="rId27"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bold.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WorkSans-boldItalic.fntdata"/><Relationship Id="rId30" Type="http://schemas.openxmlformats.org/officeDocument/2006/relationships/font" Target="fonts/WorkSans-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b8b276e90_0_103: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b8b276e90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b8b276e90_0_1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b8b276e90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6b8b276e90_0_1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6b8b276e90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6b8b276e90_0_1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6b8b276e90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6b8b276e90_0_1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6b8b276e90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6b8b276e90_0_1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6b8b276e90_0_1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0" name="Google Shape;100;p25"/>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01" name="Google Shape;101;p25"/>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2" name="Google Shape;102;p25"/>
          <p:cNvSpPr txBox="1"/>
          <p:nvPr/>
        </p:nvSpPr>
        <p:spPr>
          <a:xfrm>
            <a:off x="338625" y="1489850"/>
            <a:ext cx="7112400" cy="808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50">
                <a:solidFill>
                  <a:schemeClr val="dk1"/>
                </a:solidFill>
                <a:latin typeface="Halant"/>
                <a:ea typeface="Halant"/>
                <a:cs typeface="Halant"/>
                <a:sym typeface="Halant"/>
              </a:rPr>
              <a:t>Directions: </a:t>
            </a:r>
            <a:r>
              <a:rPr lang="en" sz="1150">
                <a:solidFill>
                  <a:schemeClr val="dk1"/>
                </a:solidFill>
                <a:latin typeface="Halant"/>
                <a:ea typeface="Halant"/>
                <a:cs typeface="Halant"/>
                <a:sym typeface="Halant"/>
              </a:rPr>
              <a:t>Complete the guided notes while listening to the teacher presentation. Then, answer the following questions as you read about methods of resisting apartheid.</a:t>
            </a:r>
            <a:endParaRPr sz="1150">
              <a:solidFill>
                <a:schemeClr val="dk1"/>
              </a:solidFill>
              <a:latin typeface="Halant"/>
              <a:ea typeface="Halant"/>
              <a:cs typeface="Halant"/>
              <a:sym typeface="Halant"/>
            </a:endParaRPr>
          </a:p>
          <a:p>
            <a:pPr indent="0" lvl="0" marL="0" rtl="0" algn="l">
              <a:spcBef>
                <a:spcPts val="0"/>
              </a:spcBef>
              <a:spcAft>
                <a:spcPts val="0"/>
              </a:spcAft>
              <a:buNone/>
            </a:pPr>
            <a:r>
              <a:t/>
            </a:r>
            <a:endParaRPr sz="1150">
              <a:solidFill>
                <a:schemeClr val="dk1"/>
              </a:solidFill>
              <a:latin typeface="Halant"/>
              <a:ea typeface="Halant"/>
              <a:cs typeface="Halant"/>
              <a:sym typeface="Halant"/>
            </a:endParaRPr>
          </a:p>
          <a:p>
            <a:pPr indent="0" lvl="0" marL="0" rtl="0" algn="l">
              <a:spcBef>
                <a:spcPts val="0"/>
              </a:spcBef>
              <a:spcAft>
                <a:spcPts val="0"/>
              </a:spcAft>
              <a:buNone/>
            </a:pPr>
            <a:r>
              <a:rPr b="1" lang="en" sz="1150" u="sng">
                <a:solidFill>
                  <a:schemeClr val="dk1"/>
                </a:solidFill>
                <a:latin typeface="Inter"/>
                <a:ea typeface="Inter"/>
                <a:cs typeface="Inter"/>
                <a:sym typeface="Inter"/>
              </a:rPr>
              <a:t>Resisting Apartheid Guided Notes</a:t>
            </a:r>
            <a:endParaRPr b="1" sz="1150" u="sng">
              <a:solidFill>
                <a:schemeClr val="dk1"/>
              </a:solidFill>
              <a:latin typeface="Inter"/>
              <a:ea typeface="Inter"/>
              <a:cs typeface="Inter"/>
              <a:sym typeface="Inter"/>
            </a:endParaRPr>
          </a:p>
          <a:p>
            <a:pPr indent="-301625" lvl="0" marL="457200" rtl="0" algn="l">
              <a:spcBef>
                <a:spcPts val="0"/>
              </a:spcBef>
              <a:spcAft>
                <a:spcPts val="0"/>
              </a:spcAft>
              <a:buClr>
                <a:schemeClr val="dk1"/>
              </a:buClr>
              <a:buSzPts val="1150"/>
              <a:buFont typeface="Inter"/>
              <a:buAutoNum type="arabicPeriod"/>
            </a:pPr>
            <a:r>
              <a:rPr lang="en" sz="1150">
                <a:solidFill>
                  <a:schemeClr val="dk1"/>
                </a:solidFill>
                <a:latin typeface="Inter"/>
                <a:ea typeface="Inter"/>
                <a:cs typeface="Inter"/>
                <a:sym typeface="Inter"/>
              </a:rPr>
              <a:t>(Slide 2) Say-it-in-Six: Define Apartheid</a:t>
            </a:r>
            <a:endParaRPr sz="1150">
              <a:solidFill>
                <a:schemeClr val="dk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301625" lvl="0" marL="457200" rtl="0" algn="l">
              <a:spcBef>
                <a:spcPts val="0"/>
              </a:spcBef>
              <a:spcAft>
                <a:spcPts val="0"/>
              </a:spcAft>
              <a:buClr>
                <a:schemeClr val="dk1"/>
              </a:buClr>
              <a:buSzPts val="1150"/>
              <a:buFont typeface="Inter"/>
              <a:buAutoNum type="arabicPeriod"/>
            </a:pPr>
            <a:r>
              <a:rPr lang="en" sz="1150">
                <a:solidFill>
                  <a:schemeClr val="dk1"/>
                </a:solidFill>
                <a:latin typeface="Inter"/>
                <a:ea typeface="Inter"/>
                <a:cs typeface="Inter"/>
                <a:sym typeface="Inter"/>
              </a:rPr>
              <a:t>(Slides 3-4) Why do you think a wide variety of strategies were used to resist apartheid?</a:t>
            </a:r>
            <a:endParaRPr sz="1150">
              <a:solidFill>
                <a:schemeClr val="dk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sz="1150">
              <a:solidFill>
                <a:schemeClr val="dk1"/>
              </a:solidFill>
              <a:latin typeface="Inter"/>
              <a:ea typeface="Inter"/>
              <a:cs typeface="Inter"/>
              <a:sym typeface="Inter"/>
            </a:endParaRPr>
          </a:p>
          <a:p>
            <a:pPr indent="-301625" lvl="0" marL="457200" rtl="0" algn="l">
              <a:spcBef>
                <a:spcPts val="0"/>
              </a:spcBef>
              <a:spcAft>
                <a:spcPts val="0"/>
              </a:spcAft>
              <a:buClr>
                <a:schemeClr val="dk1"/>
              </a:buClr>
              <a:buSzPts val="1150"/>
              <a:buFont typeface="Inter"/>
              <a:buAutoNum type="arabicPeriod"/>
            </a:pPr>
            <a:r>
              <a:rPr lang="en" sz="1150">
                <a:solidFill>
                  <a:schemeClr val="dk1"/>
                </a:solidFill>
                <a:latin typeface="Inter"/>
                <a:ea typeface="Inter"/>
                <a:cs typeface="Inter"/>
                <a:sym typeface="Inter"/>
              </a:rPr>
              <a:t>(Slides 5-6) Explain what led to the end of apartheid.</a:t>
            </a:r>
            <a:endParaRPr sz="115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rPr b="1" lang="en" sz="1150" u="sng">
                <a:solidFill>
                  <a:schemeClr val="dk1"/>
                </a:solidFill>
                <a:latin typeface="Inter"/>
                <a:ea typeface="Inter"/>
                <a:cs typeface="Inter"/>
                <a:sym typeface="Inter"/>
              </a:rPr>
              <a:t>The Soweto Uprisings</a:t>
            </a:r>
            <a:endParaRPr b="1" sz="1150" u="sng">
              <a:solidFill>
                <a:schemeClr val="dk1"/>
              </a:solidFill>
              <a:latin typeface="Inter"/>
              <a:ea typeface="Inter"/>
              <a:cs typeface="Inter"/>
              <a:sym typeface="Inter"/>
            </a:endParaRPr>
          </a:p>
          <a:p>
            <a:pPr indent="-301625" lvl="0" marL="457200" rtl="0" algn="l">
              <a:lnSpc>
                <a:spcPct val="100000"/>
              </a:lnSpc>
              <a:spcBef>
                <a:spcPts val="0"/>
              </a:spcBef>
              <a:spcAft>
                <a:spcPts val="0"/>
              </a:spcAft>
              <a:buClr>
                <a:schemeClr val="dk1"/>
              </a:buClr>
              <a:buSzPts val="1150"/>
              <a:buFont typeface="Inter"/>
              <a:buAutoNum type="arabicPeriod" startAt="4"/>
            </a:pPr>
            <a:r>
              <a:rPr lang="en" sz="1150">
                <a:solidFill>
                  <a:schemeClr val="dk1"/>
                </a:solidFill>
                <a:latin typeface="Inter"/>
                <a:ea typeface="Inter"/>
                <a:cs typeface="Inter"/>
                <a:sym typeface="Inter"/>
              </a:rPr>
              <a:t>Why did the students in Soweto protest?</a:t>
            </a:r>
            <a:endParaRPr sz="115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sz="1150">
              <a:solidFill>
                <a:schemeClr val="dk1"/>
              </a:solidFill>
              <a:latin typeface="Inter"/>
              <a:ea typeface="Inter"/>
              <a:cs typeface="Inter"/>
              <a:sym typeface="Inter"/>
            </a:endParaRPr>
          </a:p>
          <a:p>
            <a:pPr indent="-301625" lvl="0" marL="457200" rtl="0" algn="l">
              <a:lnSpc>
                <a:spcPct val="100000"/>
              </a:lnSpc>
              <a:spcBef>
                <a:spcPts val="0"/>
              </a:spcBef>
              <a:spcAft>
                <a:spcPts val="0"/>
              </a:spcAft>
              <a:buClr>
                <a:schemeClr val="dk1"/>
              </a:buClr>
              <a:buSzPts val="1150"/>
              <a:buFont typeface="Inter"/>
              <a:buAutoNum type="arabicPeriod" startAt="4"/>
            </a:pPr>
            <a:r>
              <a:rPr lang="en" sz="1150">
                <a:solidFill>
                  <a:schemeClr val="dk1"/>
                </a:solidFill>
                <a:latin typeface="Inter"/>
                <a:ea typeface="Inter"/>
                <a:cs typeface="Inter"/>
                <a:sym typeface="Inter"/>
              </a:rPr>
              <a:t>Why do you think students, rather than adults, led this resistance effort?</a:t>
            </a:r>
            <a:endParaRPr sz="115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50">
              <a:solidFill>
                <a:srgbClr val="E06666"/>
              </a:solidFill>
              <a:latin typeface="Inter"/>
              <a:ea typeface="Inter"/>
              <a:cs typeface="Inter"/>
              <a:sym typeface="Inter"/>
            </a:endParaRPr>
          </a:p>
          <a:p>
            <a:pPr indent="0" lvl="0" marL="0" rtl="0" algn="l">
              <a:lnSpc>
                <a:spcPct val="100000"/>
              </a:lnSpc>
              <a:spcBef>
                <a:spcPts val="0"/>
              </a:spcBef>
              <a:spcAft>
                <a:spcPts val="0"/>
              </a:spcAft>
              <a:buNone/>
            </a:pPr>
            <a:r>
              <a:rPr b="1" lang="en" sz="1150" u="sng">
                <a:solidFill>
                  <a:schemeClr val="dk1"/>
                </a:solidFill>
                <a:latin typeface="Inter"/>
                <a:ea typeface="Inter"/>
                <a:cs typeface="Inter"/>
                <a:sym typeface="Inter"/>
              </a:rPr>
              <a:t>The 1956 Women’s March</a:t>
            </a:r>
            <a:endParaRPr b="1" sz="1150" u="sng">
              <a:solidFill>
                <a:schemeClr val="dk1"/>
              </a:solidFill>
              <a:latin typeface="Inter"/>
              <a:ea typeface="Inter"/>
              <a:cs typeface="Inter"/>
              <a:sym typeface="Inter"/>
            </a:endParaRPr>
          </a:p>
          <a:p>
            <a:pPr indent="-301625" lvl="0" marL="457200" rtl="0" algn="l">
              <a:lnSpc>
                <a:spcPct val="100000"/>
              </a:lnSpc>
              <a:spcBef>
                <a:spcPts val="0"/>
              </a:spcBef>
              <a:spcAft>
                <a:spcPts val="0"/>
              </a:spcAft>
              <a:buClr>
                <a:schemeClr val="dk1"/>
              </a:buClr>
              <a:buSzPts val="1150"/>
              <a:buFont typeface="Inter"/>
              <a:buAutoNum type="arabicPeriod" startAt="4"/>
            </a:pPr>
            <a:r>
              <a:rPr lang="en" sz="1150">
                <a:solidFill>
                  <a:schemeClr val="dk1"/>
                </a:solidFill>
                <a:latin typeface="Inter"/>
                <a:ea typeface="Inter"/>
                <a:cs typeface="Inter"/>
                <a:sym typeface="Inter"/>
              </a:rPr>
              <a:t>How did the Women's League organize and engage with women in segregated townships?</a:t>
            </a:r>
            <a:endParaRPr b="1" sz="115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301625" lvl="0" marL="457200" rtl="0" algn="l">
              <a:lnSpc>
                <a:spcPct val="100000"/>
              </a:lnSpc>
              <a:spcBef>
                <a:spcPts val="0"/>
              </a:spcBef>
              <a:spcAft>
                <a:spcPts val="0"/>
              </a:spcAft>
              <a:buClr>
                <a:schemeClr val="dk1"/>
              </a:buClr>
              <a:buSzPts val="1150"/>
              <a:buFont typeface="Inter"/>
              <a:buAutoNum type="arabicPeriod" startAt="4"/>
            </a:pPr>
            <a:r>
              <a:rPr lang="en" sz="1150">
                <a:solidFill>
                  <a:schemeClr val="dk1"/>
                </a:solidFill>
                <a:latin typeface="Inter"/>
                <a:ea typeface="Inter"/>
                <a:cs typeface="Inter"/>
                <a:sym typeface="Inter"/>
              </a:rPr>
              <a:t>How did the women react when they were told the prime minister was not there? Why is this reaction significant?</a:t>
            </a:r>
            <a:endParaRPr b="1" sz="115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dk1"/>
              </a:solidFill>
              <a:latin typeface="Inter"/>
              <a:ea typeface="Inter"/>
              <a:cs typeface="Inter"/>
              <a:sym typeface="Inter"/>
            </a:endParaRPr>
          </a:p>
          <a:p>
            <a:pPr indent="-301625" lvl="0" marL="457200" rtl="0" algn="l">
              <a:lnSpc>
                <a:spcPct val="100000"/>
              </a:lnSpc>
              <a:spcBef>
                <a:spcPts val="0"/>
              </a:spcBef>
              <a:spcAft>
                <a:spcPts val="0"/>
              </a:spcAft>
              <a:buClr>
                <a:schemeClr val="dk1"/>
              </a:buClr>
              <a:buSzPts val="1150"/>
              <a:buFont typeface="Inter"/>
              <a:buAutoNum type="arabicPeriod" startAt="4"/>
            </a:pPr>
            <a:r>
              <a:rPr lang="en" sz="1150">
                <a:solidFill>
                  <a:schemeClr val="dk1"/>
                </a:solidFill>
                <a:latin typeface="Inter"/>
                <a:ea typeface="Inter"/>
                <a:cs typeface="Inter"/>
                <a:sym typeface="Inter"/>
              </a:rPr>
              <a:t>Despite their numbers, the prime minister, J. G. Strijdom, refused to meet with them and later signed into law the legislation they were protesting. How would you evaluate the effectiveness of this march?</a:t>
            </a:r>
            <a:endParaRPr sz="115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5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150">
              <a:solidFill>
                <a:schemeClr val="dk1"/>
              </a:solidFill>
              <a:latin typeface="Inter"/>
              <a:ea typeface="Inter"/>
              <a:cs typeface="Inter"/>
              <a:sym typeface="Inter"/>
            </a:endParaRPr>
          </a:p>
        </p:txBody>
      </p:sp>
      <p:sp>
        <p:nvSpPr>
          <p:cNvPr id="103" name="Google Shape;103;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 &amp; Document Analysis Questions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Resisting Apartheid</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04" name="Google Shape;104;p25"/>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05" name="Google Shape;105;p25"/>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Evidence</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Medium"/>
                <a:ea typeface="Plus Jakarta Sans Medium"/>
                <a:cs typeface="Plus Jakarta Sans Medium"/>
                <a:sym typeface="Plus Jakarta Sans Medium"/>
              </a:rPr>
              <a:t>The Soweto Uprisings</a:t>
            </a:r>
            <a:endParaRPr sz="1600">
              <a:solidFill>
                <a:schemeClr val="dk1"/>
              </a:solidFill>
              <a:latin typeface="Plus Jakarta Sans"/>
              <a:ea typeface="Plus Jakarta Sans"/>
              <a:cs typeface="Plus Jakarta Sans"/>
              <a:sym typeface="Plus Jakarta Sans"/>
            </a:endParaRPr>
          </a:p>
        </p:txBody>
      </p:sp>
      <p:sp>
        <p:nvSpPr>
          <p:cNvPr id="111" name="Google Shape;111;p26"/>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2" name="Google Shape;112;p26"/>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13" name="Google Shape;113;p26"/>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4">
            <a:alphaModFix/>
          </a:blip>
          <a:stretch>
            <a:fillRect/>
          </a:stretch>
        </p:blipFill>
        <p:spPr>
          <a:xfrm>
            <a:off x="216272" y="154797"/>
            <a:ext cx="1056536" cy="438114"/>
          </a:xfrm>
          <a:prstGeom prst="rect">
            <a:avLst/>
          </a:prstGeom>
          <a:noFill/>
          <a:ln>
            <a:noFill/>
          </a:ln>
        </p:spPr>
      </p:pic>
      <p:graphicFrame>
        <p:nvGraphicFramePr>
          <p:cNvPr id="115" name="Google Shape;115;p26"/>
          <p:cNvGraphicFramePr/>
          <p:nvPr/>
        </p:nvGraphicFramePr>
        <p:xfrm>
          <a:off x="390119" y="800570"/>
          <a:ext cx="3000000" cy="3000000"/>
        </p:xfrm>
        <a:graphic>
          <a:graphicData uri="http://schemas.openxmlformats.org/drawingml/2006/table">
            <a:tbl>
              <a:tblPr>
                <a:noFill/>
                <a:tableStyleId>{2C437B7F-C84E-4463-8BB9-097398E70F27}</a:tableStyleId>
              </a:tblPr>
              <a:tblGrid>
                <a:gridCol w="5037050"/>
                <a:gridCol w="2023700"/>
              </a:tblGrid>
              <a:tr h="314700">
                <a:tc gridSpan="2">
                  <a:txBody>
                    <a:bodyPr/>
                    <a:lstStyle/>
                    <a:p>
                      <a:pPr indent="0" lvl="0" marL="0" rtl="0" algn="l">
                        <a:spcBef>
                          <a:spcPts val="0"/>
                        </a:spcBef>
                        <a:spcAft>
                          <a:spcPts val="0"/>
                        </a:spcAft>
                        <a:buNone/>
                      </a:pPr>
                      <a:r>
                        <a:rPr lang="en" sz="1200">
                          <a:latin typeface="Halant"/>
                          <a:ea typeface="Halant"/>
                          <a:cs typeface="Halant"/>
                          <a:sym typeface="Halant"/>
                        </a:rPr>
                        <a:t>Image Source: Ina96, “</a:t>
                      </a:r>
                      <a:r>
                        <a:rPr lang="en" sz="1200">
                          <a:solidFill>
                            <a:srgbClr val="202122"/>
                          </a:solidFill>
                          <a:highlight>
                            <a:srgbClr val="F8F9FA"/>
                          </a:highlight>
                          <a:latin typeface="Halant"/>
                          <a:ea typeface="Halant"/>
                          <a:cs typeface="Halant"/>
                          <a:sym typeface="Halant"/>
                        </a:rPr>
                        <a:t>Hector Pieterson Memorial in Soweto,” November 11, 2011. CC BY-SA 3.0</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rPr lang="en" sz="1200">
                          <a:latin typeface="Halant"/>
                          <a:ea typeface="Halant"/>
                          <a:cs typeface="Halant"/>
                          <a:sym typeface="Halant"/>
                        </a:rPr>
                        <a:t>Text Source: </a:t>
                      </a:r>
                      <a:r>
                        <a:rPr lang="en" sz="1200">
                          <a:solidFill>
                            <a:schemeClr val="dk1"/>
                          </a:solidFill>
                          <a:latin typeface="Halant"/>
                          <a:ea typeface="Halant"/>
                          <a:cs typeface="Halant"/>
                          <a:sym typeface="Halant"/>
                        </a:rPr>
                        <a:t>South Africa: Overcoming Apartheid, a project directed by Michigan State University, “Soweto Student Uprising.” </a:t>
                      </a:r>
                      <a:endParaRPr sz="1000">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0705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 the morning of June 16, 1976, thousands of students from the African township of Soweto, outside Johannesburg, gathered at their schools to participate in a student- organized protest demonstration. Many of them carried signs that read, 'Down with Afrikaans' and 'Bantu Education – to Hell with it;' others sang freedom songs as the unarmed crowd of schoolchildren marched towards Orlando soccer stadium where a peaceful rally had been planned.</a:t>
                      </a:r>
                      <a:endParaRPr/>
                    </a:p>
                  </a:txBody>
                  <a:tcPr marT="66525" marB="66525" marR="67475" marL="67475">
                    <a:lnL cap="flat" cmpd="sng" w="12700">
                      <a:solidFill>
                        <a:srgbClr val="9E9E9E"/>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r h="3070550">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On the morning of June 16, 1976, thousands of students from the African township of Soweto, outside Johannesburg, gathered at their schools to participate in a student- organized protest demonstration. Many of them carried signs that read, 'Down with Afrikaans' and 'Bantu Education – to Hell with it;' others sang freedom songs as the unarmed crowd of schoolchildren marched towards Orlando soccer stadium where a peaceful rally had been planned. The crowd swelled to more than 10,000 students. En route to the stadium, approximately fifty policemen stopped the students and tried to turn them back. At first, the security forces tried unsuccessfully to disperse the students with tear gas and warning shots. Then policemen fired directly into the crowd of demonstrators. Many students responded by running for shelter, while others retaliated by pelting the police with stones.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day, two students, Hastings Ndlovu and Hector Pieterson, died from police gunfire; hundreds more sustained injuries during the subsequent chaos that engulfed Soweto. The shootings in Soweto sparked a massive uprising that soon spread to more than 100 urban and rural areas throughout South Africa.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immediate cause for the June 16, 1976, march was student opposition to a decree issued by the Bantu Education Department that imposed Afrikaans as the medium of instruction in half the subjects in higher primary (middle school) and secondary school (high school). Since members of the ruling National Party spoke Afrikaans, black students viewed it as the "language of the oppressor." Moreover, lacking fluency in Afrikaans, African teachers and pupils experienced first-hand the negative impact of the new policy in the classroom.</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pic>
        <p:nvPicPr>
          <p:cNvPr id="116" name="Google Shape;116;p26"/>
          <p:cNvPicPr preferRelativeResize="0"/>
          <p:nvPr/>
        </p:nvPicPr>
        <p:blipFill>
          <a:blip r:embed="rId5">
            <a:alphaModFix/>
          </a:blip>
          <a:stretch>
            <a:fillRect/>
          </a:stretch>
        </p:blipFill>
        <p:spPr>
          <a:xfrm>
            <a:off x="504925" y="1713050"/>
            <a:ext cx="4830375" cy="36227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Evidence</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Medium"/>
                <a:ea typeface="Plus Jakarta Sans Medium"/>
                <a:cs typeface="Plus Jakarta Sans Medium"/>
                <a:sym typeface="Plus Jakarta Sans Medium"/>
              </a:rPr>
              <a:t>The 1956 Women’s March</a:t>
            </a:r>
            <a:endParaRPr sz="1600">
              <a:solidFill>
                <a:schemeClr val="dk1"/>
              </a:solidFill>
              <a:latin typeface="Plus Jakarta Sans"/>
              <a:ea typeface="Plus Jakarta Sans"/>
              <a:cs typeface="Plus Jakarta Sans"/>
              <a:sym typeface="Plus Jakarta Sans"/>
            </a:endParaRPr>
          </a:p>
        </p:txBody>
      </p:sp>
      <p:sp>
        <p:nvSpPr>
          <p:cNvPr id="122" name="Google Shape;122;p27"/>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3" name="Google Shape;123;p27"/>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24" name="Google Shape;124;p27"/>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5" name="Google Shape;125;p27"/>
          <p:cNvPicPr preferRelativeResize="0"/>
          <p:nvPr/>
        </p:nvPicPr>
        <p:blipFill>
          <a:blip r:embed="rId4">
            <a:alphaModFix/>
          </a:blip>
          <a:stretch>
            <a:fillRect/>
          </a:stretch>
        </p:blipFill>
        <p:spPr>
          <a:xfrm>
            <a:off x="216272" y="154797"/>
            <a:ext cx="1056536" cy="438114"/>
          </a:xfrm>
          <a:prstGeom prst="rect">
            <a:avLst/>
          </a:prstGeom>
          <a:noFill/>
          <a:ln>
            <a:noFill/>
          </a:ln>
        </p:spPr>
      </p:pic>
      <p:graphicFrame>
        <p:nvGraphicFramePr>
          <p:cNvPr id="126" name="Google Shape;126;p27"/>
          <p:cNvGraphicFramePr/>
          <p:nvPr/>
        </p:nvGraphicFramePr>
        <p:xfrm>
          <a:off x="341269" y="800570"/>
          <a:ext cx="3000000" cy="3000000"/>
        </p:xfrm>
        <a:graphic>
          <a:graphicData uri="http://schemas.openxmlformats.org/drawingml/2006/table">
            <a:tbl>
              <a:tblPr>
                <a:noFill/>
                <a:tableStyleId>{2C437B7F-C84E-4463-8BB9-097398E70F27}</a:tableStyleId>
              </a:tblPr>
              <a:tblGrid>
                <a:gridCol w="5071900"/>
                <a:gridCol w="2037700"/>
              </a:tblGrid>
              <a:tr h="314700">
                <a:tc gridSpan="2">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Frances Baard and Barbie Schreiner, </a:t>
                      </a:r>
                      <a:r>
                        <a:rPr i="1" lang="en" sz="1200">
                          <a:solidFill>
                            <a:schemeClr val="dk1"/>
                          </a:solidFill>
                          <a:latin typeface="Halant"/>
                          <a:ea typeface="Halant"/>
                          <a:cs typeface="Halant"/>
                          <a:sym typeface="Halant"/>
                        </a:rPr>
                        <a:t>My Spirit Is Not Banned</a:t>
                      </a:r>
                      <a:r>
                        <a:rPr lang="en" sz="1200">
                          <a:solidFill>
                            <a:schemeClr val="dk1"/>
                          </a:solidFill>
                          <a:latin typeface="Halant"/>
                          <a:ea typeface="Halant"/>
                          <a:cs typeface="Halant"/>
                          <a:sym typeface="Halant"/>
                        </a:rPr>
                        <a:t>, 1986.</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i="1"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Note: In the 1950s, women pushed the democratic movement to address women’s rights, organizing across racial lines through the Federation of South African Women (FSAW). The FSAW organized a march for women in 1956 to protest apartheid pass laws. After the women’s march, Frances Baard was a longtime organizer, was charged with treason but acquitted—then later imprisoned for five years.</a:t>
                      </a:r>
                      <a:endParaRPr sz="1200">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070550">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For a long time the women were not proper members of the ANC [African National Congress]. They only changed that in 1943 when the women were allowed to join properly. That was when the Women's League started. So it was a very big thing for us to organize the women like that. We used to go out in the evening mainly when everyone is home from work, and we walk from house to house in the [segregated township] location and talk to the women. We knock on the door, and when they open we tell them we are from the Women's League and can we talk to them. We talk about the problems they have—maybe it's high rent or no money for food. But us women, even when we did things like this, we never used to work by ourselves, because we were part of the ANC as a whole. We used to have our own meetings, just the women, and talk about what we wanted to do and how to do it. Then we would go to the general meeting [of the ANC] and tell them, "Such and such a thing is so and so, and we want to do this and this." We women had a lot of problems at that time which the men didn't have to worry about. I remember there was one thing which we all used to worry about. If a woman's husband died they used to chase her out of the house, or tell her to get another husband, because only married women can have houses. I had a case with one woman who came to me one day. Her husband had just died and they chased her out of the house she lived in. She came to me and told me how they chased her out. I went and spoke to them and said, "But how can you let a woman go out of her house and yet she's got children? Where must she go?" The Federation [of Women] decided that we should protest to Strijdom, the Prime Minister...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[W]e would send thousands of women from all over South Africa, black and white. . . . So each of us in her own place had to organize the women for this protest. We only had a few months to prepare for this but we wanted to send many, many women. . . . But before we went to Pretoria we got all the women who couldn't go to sign petitions… Some took buses, some trains, some taxis, anything to get to Pretoria… It was about 20 000 of us altogether!.. Eight of us took all those petitions that had been signed, piles and piles of them, and we marched up to Strijdom's office to give them to him. The secretary told us that Strijdom was not there and that we were not allowed in anyway because we were black and white together… Then we walked outside again and joined the other women who were waiting in the amphitheatre. All the women were quiet. 20,000 women standing there, some with their babies on their backs, and so quiet, no noise at all, just waiting. What a sight, so quiet, and so much colour, many women in green, gold and black [ANC colors], and the Indian women in their bright saris! Then Lilian [Ngoyi, ANC leader] started to speak. She told everyone that the prime minister was not there and that he was too scared to see us but that we left the petitions there for him to see. Then we stood in silence for half an hour. Everyone stood with their hands raised in the salute, silent, and even the babies hardly cried. For half an hour we stood there in the sun. And not a sound. Just the clock striking. Then Lilian started to sing and we all sang with her. I'll never forget the song we sang then. It was a song especially written for that occasion. It was written by a woman from the Free State. It went: "Wena Strijdom, wa'thinthabafazi, wathint’imbokotho, uzokufa!" That means: "You Strijdom, you have touched the women, you have struck against rock, you will die."</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pic>
        <p:nvPicPr>
          <p:cNvPr id="131" name="Google Shape;13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8"/>
          <p:cNvSpPr txBox="1"/>
          <p:nvPr/>
        </p:nvSpPr>
        <p:spPr>
          <a:xfrm>
            <a:off x="2772650" y="2362075"/>
            <a:ext cx="4463400" cy="18048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b="1" sz="1200">
              <a:solidFill>
                <a:schemeClr val="dk1"/>
              </a:solidFill>
              <a:latin typeface="Plus Jakarta Sans"/>
              <a:ea typeface="Plus Jakarta Sans"/>
              <a:cs typeface="Plus Jakarta Sans"/>
              <a:sym typeface="Plus Jakarta Sans"/>
            </a:endParaRPr>
          </a:p>
        </p:txBody>
      </p:sp>
      <p:sp>
        <p:nvSpPr>
          <p:cNvPr id="133" name="Google Shape;133;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Contextualization and Sourcing</a:t>
            </a:r>
            <a:endParaRPr sz="1500">
              <a:solidFill>
                <a:srgbClr val="000000"/>
              </a:solidFill>
              <a:latin typeface="Plus Jakarta Sans Medium"/>
              <a:ea typeface="Plus Jakarta Sans Medium"/>
              <a:cs typeface="Plus Jakarta Sans Medium"/>
              <a:sym typeface="Plus Jakarta Sans Medium"/>
            </a:endParaRPr>
          </a:p>
        </p:txBody>
      </p:sp>
      <p:pic>
        <p:nvPicPr>
          <p:cNvPr id="134" name="Google Shape;134;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5" name="Google Shape;135;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7" name="Google Shape;137;p28"/>
          <p:cNvSpPr txBox="1"/>
          <p:nvPr/>
        </p:nvSpPr>
        <p:spPr>
          <a:xfrm>
            <a:off x="536450" y="4658938"/>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primary source. Then, answer the questions on contextualization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38" name="Google Shape;138;p28"/>
          <p:cNvPicPr preferRelativeResize="0"/>
          <p:nvPr/>
        </p:nvPicPr>
        <p:blipFill>
          <a:blip r:embed="rId5">
            <a:alphaModFix/>
          </a:blip>
          <a:stretch>
            <a:fillRect/>
          </a:stretch>
        </p:blipFill>
        <p:spPr>
          <a:xfrm>
            <a:off x="468776" y="2286512"/>
            <a:ext cx="1955925" cy="19559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Contextualization and Sourcing </a:t>
            </a:r>
            <a:endParaRPr sz="1900">
              <a:latin typeface="Halant"/>
              <a:ea typeface="Halant"/>
              <a:cs typeface="Halant"/>
              <a:sym typeface="Halant"/>
            </a:endParaRPr>
          </a:p>
        </p:txBody>
      </p:sp>
      <p:pic>
        <p:nvPicPr>
          <p:cNvPr id="144" name="Google Shape;144;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7" name="Google Shape;147;p29"/>
          <p:cNvSpPr txBox="1"/>
          <p:nvPr/>
        </p:nvSpPr>
        <p:spPr>
          <a:xfrm>
            <a:off x="492225" y="660550"/>
            <a:ext cx="6881400" cy="759900"/>
          </a:xfrm>
          <a:prstGeom prst="rect">
            <a:avLst/>
          </a:prstGeom>
          <a:noFill/>
          <a:ln cap="flat" cmpd="sng" w="28575">
            <a:solidFill>
              <a:srgbClr val="B7B7B7"/>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500">
                <a:latin typeface="Work Sans"/>
                <a:ea typeface="Work Sans"/>
                <a:cs typeface="Work Sans"/>
                <a:sym typeface="Work Sans"/>
              </a:rPr>
              <a:t>This document is a response to South Africa’s ruling political party’s continuation of racist Apartheid policies and violent political repression.</a:t>
            </a:r>
            <a:endParaRPr sz="1500">
              <a:latin typeface="Work Sans"/>
              <a:ea typeface="Work Sans"/>
              <a:cs typeface="Work Sans"/>
              <a:sym typeface="Work Sans"/>
            </a:endParaRPr>
          </a:p>
        </p:txBody>
      </p:sp>
      <p:graphicFrame>
        <p:nvGraphicFramePr>
          <p:cNvPr id="148" name="Google Shape;148;p29"/>
          <p:cNvGraphicFramePr/>
          <p:nvPr/>
        </p:nvGraphicFramePr>
        <p:xfrm>
          <a:off x="492224" y="1601617"/>
          <a:ext cx="3000000" cy="3000000"/>
        </p:xfrm>
        <a:graphic>
          <a:graphicData uri="http://schemas.openxmlformats.org/drawingml/2006/table">
            <a:tbl>
              <a:tblPr>
                <a:noFill/>
                <a:tableStyleId>{2C437B7F-C84E-4463-8BB9-097398E70F27}</a:tableStyleId>
              </a:tblPr>
              <a:tblGrid>
                <a:gridCol w="6881400"/>
              </a:tblGrid>
              <a:tr h="389775">
                <a:tc>
                  <a:txBody>
                    <a:bodyPr/>
                    <a:lstStyle/>
                    <a:p>
                      <a:pPr indent="0" lvl="0" marL="0" rtl="0" algn="l">
                        <a:spcBef>
                          <a:spcPts val="0"/>
                        </a:spcBef>
                        <a:spcAft>
                          <a:spcPts val="0"/>
                        </a:spcAft>
                        <a:buNone/>
                      </a:pPr>
                      <a:r>
                        <a:rPr lang="en" sz="1500">
                          <a:highlight>
                            <a:srgbClr val="FFFFFF"/>
                          </a:highlight>
                          <a:latin typeface="Halant"/>
                          <a:ea typeface="Halant"/>
                          <a:cs typeface="Halant"/>
                          <a:sym typeface="Halant"/>
                        </a:rPr>
                        <a:t>Source: Nelson Mandela, “Letter to Hendrik Verwoerd,” June 26, 1961.</a:t>
                      </a:r>
                      <a:endParaRPr sz="1500">
                        <a:highlight>
                          <a:srgbClr val="FFFFFF"/>
                        </a:highlight>
                        <a:latin typeface="Halant"/>
                        <a:ea typeface="Halant"/>
                        <a:cs typeface="Halant"/>
                        <a:sym typeface="Halant"/>
                      </a:endParaRPr>
                    </a:p>
                  </a:txBody>
                  <a:tcPr marT="95800" marB="9580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solidFill>
                      <a:srgbClr val="FFFFFF"/>
                    </a:solidFill>
                  </a:tcPr>
                </a:tc>
              </a:tr>
              <a:tr h="6836125">
                <a:tc>
                  <a:txBody>
                    <a:bodyPr/>
                    <a:lstStyle/>
                    <a:p>
                      <a:pPr indent="0" lvl="0" marL="0" rtl="0" algn="l">
                        <a:spcBef>
                          <a:spcPts val="0"/>
                        </a:spcBef>
                        <a:spcAft>
                          <a:spcPts val="0"/>
                        </a:spcAft>
                        <a:buClr>
                          <a:schemeClr val="dk1"/>
                        </a:buClr>
                        <a:buSzPts val="1100"/>
                        <a:buFont typeface="Arial"/>
                        <a:buNone/>
                      </a:pPr>
                      <a:r>
                        <a:rPr lang="en" sz="1500">
                          <a:highlight>
                            <a:srgbClr val="FFFFFF"/>
                          </a:highlight>
                          <a:latin typeface="Inter"/>
                          <a:ea typeface="Inter"/>
                          <a:cs typeface="Inter"/>
                          <a:sym typeface="Inter"/>
                        </a:rPr>
                        <a:t>As your Government did not respond to our demands, the All-In African National Council, which was entrusted by the Conference with the task of implementing its resolutions, called for a General Strike on the 29th, 30th and 31st of last month. As predicted in my letter of 20 April 1961, your Government sought to suppress the strike by force. You rushed a special law in Parliament authorising the detention without trial of people connected with the organisation of the strike... More than ten thousand innocent Africans were arrested under the pass laws and meetings banned throughout the country.</a:t>
                      </a:r>
                      <a:endParaRPr sz="1500">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highlight>
                            <a:srgbClr val="FFFFFF"/>
                          </a:highlight>
                          <a:latin typeface="Inter"/>
                          <a:ea typeface="Inter"/>
                          <a:cs typeface="Inter"/>
                          <a:sym typeface="Inter"/>
                        </a:rPr>
                        <a:t>Failure by your Government to call the Convention makes it imperative for us to launch a full-scale and country-wide campaign for non-co-operation with your Government. There are two alternatives before you. Either you accede to our demands and call a National Convention of all South Africans to draw up a democratic Constitution... Alternatively, you may choose to persist with the present policies which are cruel and dishonest and which are opposed by millions of people here and abroad. For our own part, we wish to make it perfectly clear that we shall never cease to fight against repression and injustice, and we are resuming active opposition against your regime. In taking this decision we must again stress that we have no illusions of the serious implications of our decision.</a:t>
                      </a:r>
                      <a:endParaRPr sz="1500">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highlight>
                            <a:srgbClr val="FFFFFF"/>
                          </a:highlight>
                          <a:latin typeface="Inter"/>
                          <a:ea typeface="Inter"/>
                          <a:cs typeface="Inter"/>
                          <a:sym typeface="Inter"/>
                        </a:rPr>
                        <a:t>We know that your Government will once again unleash all its fury and barbarity to persecute the African people. But as the result of the last strike has proved, no power on earth can stop an oppressed people, determined to win their freedom. History punishes those who resort to force and fraud to suppress the claims and legitimate aspirations of the majority of the country's citizens.</a:t>
                      </a:r>
                      <a:endParaRPr sz="1500">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highlight>
                          <a:srgbClr val="FFFFFF"/>
                        </a:highlight>
                        <a:latin typeface="Inter"/>
                        <a:ea typeface="Inter"/>
                        <a:cs typeface="Inter"/>
                        <a:sym typeface="Inter"/>
                      </a:endParaRPr>
                    </a:p>
                    <a:p>
                      <a:pPr indent="0" lvl="0" marL="0" rtl="0" algn="l">
                        <a:spcBef>
                          <a:spcPts val="0"/>
                        </a:spcBef>
                        <a:spcAft>
                          <a:spcPts val="0"/>
                        </a:spcAft>
                        <a:buNone/>
                      </a:pPr>
                      <a:r>
                        <a:t/>
                      </a:r>
                      <a:endParaRPr sz="1500">
                        <a:highlight>
                          <a:srgbClr val="FFFFFF"/>
                        </a:highlight>
                        <a:latin typeface="Inter"/>
                        <a:ea typeface="Inter"/>
                        <a:cs typeface="Inter"/>
                        <a:sym typeface="Inter"/>
                      </a:endParaRPr>
                    </a:p>
                  </a:txBody>
                  <a:tcPr marT="143675" marB="143675" marR="145725" marL="14572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solidFill>
                      <a:srgbClr val="FFFFFF"/>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sp>
        <p:nvSpPr>
          <p:cNvPr id="153" name="Google Shape;153;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Contextualization and Sourcing </a:t>
            </a:r>
            <a:endParaRPr sz="1900">
              <a:latin typeface="Halant"/>
              <a:ea typeface="Halant"/>
              <a:cs typeface="Halant"/>
              <a:sym typeface="Halant"/>
            </a:endParaRPr>
          </a:p>
        </p:txBody>
      </p:sp>
      <p:pic>
        <p:nvPicPr>
          <p:cNvPr id="154" name="Google Shape;154;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5" name="Google Shape;155;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6" name="Google Shape;156;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7" name="Google Shape;157;p30"/>
          <p:cNvSpPr txBox="1"/>
          <p:nvPr/>
        </p:nvSpPr>
        <p:spPr>
          <a:xfrm>
            <a:off x="920225" y="905900"/>
            <a:ext cx="5949300" cy="77562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chemeClr val="lt1"/>
                </a:highlight>
                <a:latin typeface="Inter"/>
                <a:ea typeface="Inter"/>
                <a:cs typeface="Inter"/>
                <a:sym typeface="Inter"/>
              </a:rPr>
              <a:t>Each of the following statements is a historical fact that is related to the document. </a:t>
            </a:r>
            <a:r>
              <a:rPr lang="en" sz="1500">
                <a:solidFill>
                  <a:schemeClr val="dk1"/>
                </a:solidFill>
                <a:highlight>
                  <a:srgbClr val="FFFFFF"/>
                </a:highlight>
                <a:latin typeface="Inter"/>
                <a:ea typeface="Inter"/>
                <a:cs typeface="Inter"/>
                <a:sym typeface="Inter"/>
              </a:rPr>
              <a:t>Which historical fact </a:t>
            </a:r>
            <a:r>
              <a:rPr i="1" lang="en" sz="1500">
                <a:solidFill>
                  <a:schemeClr val="dk1"/>
                </a:solidFill>
                <a:highlight>
                  <a:srgbClr val="FFFFFF"/>
                </a:highlight>
                <a:latin typeface="Inter"/>
                <a:ea typeface="Inter"/>
                <a:cs typeface="Inter"/>
                <a:sym typeface="Inter"/>
              </a:rPr>
              <a:t>best</a:t>
            </a:r>
            <a:r>
              <a:rPr lang="en" sz="1500">
                <a:solidFill>
                  <a:schemeClr val="dk1"/>
                </a:solidFill>
                <a:highlight>
                  <a:srgbClr val="FFFFFF"/>
                </a:highlight>
                <a:latin typeface="Inter"/>
                <a:ea typeface="Inter"/>
                <a:cs typeface="Inter"/>
                <a:sym typeface="Inter"/>
              </a:rPr>
              <a:t> helps to contextualize the purpose of the above document? In other words, which fact </a:t>
            </a:r>
            <a:r>
              <a:rPr i="1" lang="en" sz="1500">
                <a:solidFill>
                  <a:schemeClr val="dk1"/>
                </a:solidFill>
                <a:highlight>
                  <a:srgbClr val="FFFFFF"/>
                </a:highlight>
                <a:latin typeface="Inter"/>
                <a:ea typeface="Inter"/>
                <a:cs typeface="Inter"/>
                <a:sym typeface="Inter"/>
              </a:rPr>
              <a:t>best</a:t>
            </a:r>
            <a:r>
              <a:rPr lang="en" sz="1500">
                <a:solidFill>
                  <a:schemeClr val="dk1"/>
                </a:solidFill>
                <a:highlight>
                  <a:srgbClr val="FFFFFF"/>
                </a:highlight>
                <a:latin typeface="Inter"/>
                <a:ea typeface="Inter"/>
                <a:cs typeface="Inter"/>
                <a:sym typeface="Inter"/>
              </a:rPr>
              <a:t> helps us understand why this letter was created?</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Nelson Mandela and the ANC sought to raise international awareness of the injustices perpetrated by the South African government.</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Black African political representation was virtually non-existent under the Apartheid regime.</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apartheid regime, controlled by the white minority, relied on the continued cooperation and subservience of its majority black population for survival</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South Africa had broken ties with the British Commonwealth in May 1961.</a:t>
            </a:r>
            <a:endParaRPr sz="1500">
              <a:solidFill>
                <a:schemeClr val="dk1"/>
              </a:solidFill>
              <a:highlight>
                <a:schemeClr val="lt1"/>
              </a:highlight>
              <a:latin typeface="Inter"/>
              <a:ea typeface="Inter"/>
              <a:cs typeface="Inter"/>
              <a:sym typeface="Inter"/>
            </a:endParaRPr>
          </a:p>
          <a:p>
            <a:pPr indent="48260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rgbClr val="FFFFFF"/>
                </a:highlight>
                <a:latin typeface="Inter"/>
                <a:ea typeface="Inter"/>
                <a:cs typeface="Inter"/>
                <a:sym typeface="Inter"/>
              </a:rPr>
              <a:t>Justify your choice in the space below.</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p:txBody>
      </p:sp>
      <p:sp>
        <p:nvSpPr>
          <p:cNvPr id="158" name="Google Shape;158;p30"/>
          <p:cNvSpPr txBox="1"/>
          <p:nvPr/>
        </p:nvSpPr>
        <p:spPr>
          <a:xfrm>
            <a:off x="920225" y="6112400"/>
            <a:ext cx="5949300" cy="31326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100">
              <a:latin typeface="Work Sans"/>
              <a:ea typeface="Work Sans"/>
              <a:cs typeface="Work Sans"/>
              <a:sym typeface="Work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